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74" r:id="rId12"/>
    <p:sldId id="275" r:id="rId13"/>
    <p:sldId id="268" r:id="rId14"/>
    <p:sldId id="266" r:id="rId15"/>
    <p:sldId id="267" r:id="rId16"/>
    <p:sldId id="269" r:id="rId17"/>
    <p:sldId id="273" r:id="rId18"/>
    <p:sldId id="270" r:id="rId19"/>
    <p:sldId id="271" r:id="rId20"/>
    <p:sldId id="272" r:id="rId21"/>
    <p:sldId id="279" r:id="rId22"/>
    <p:sldId id="276" r:id="rId23"/>
    <p:sldId id="277" r:id="rId24"/>
    <p:sldId id="278" r:id="rId25"/>
    <p:sldId id="280" r:id="rId26"/>
    <p:sldId id="281" r:id="rId27"/>
    <p:sldId id="284" r:id="rId28"/>
    <p:sldId id="285" r:id="rId29"/>
    <p:sldId id="282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CB681-79AB-4C27-928A-5B39E4FD344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9D28D-D771-4F5D-A04E-CD598A87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9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6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6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DD9A3BD-F75F-43C6-8F16-0E661BB5431A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4315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CF0C8-A9B7-40D3-9A6D-BFC998D9641A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630865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FCA06-4CA5-4F76-BFF1-B12B6CEA20D9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545809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D6158-13D2-495F-ABD0-58EFEB2E929D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62900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6A11B-D8D8-4DEC-9FCB-644967BA80E3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470025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5405A-124F-4474-94BC-FCAC0F6139E5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88396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A9B43-0D73-45FE-B257-9C948D6675E8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10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474CC-79DF-4511-B3B7-80A671C4E59B}" type="slidenum">
              <a:rPr 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62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13A4F176-F858-4B4F-86DF-F673B2D80FC0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</a:pPr>
              <a:t>39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6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7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7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7BD8551-465C-4EC8-AEA1-03BD4FCD34E6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3388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9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9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686A4E1-F2AF-46DE-8436-4DB80E2BAC5B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4813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D2A97-FC94-4D9D-91A5-CADA0AFCB9DE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05BD0-FD35-4631-B763-01076DEE52E7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47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FD274-34D0-4B9C-8648-CD18C35869AC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346417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FD274-34D0-4B9C-8648-CD18C35869AC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026053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FDDE7-9D28-467A-88E1-117C466894DF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4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95F49-8BEF-4939-9880-5AA212394316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8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1E55-8959-4866-9E01-234FCB5AAE1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733B-9BAE-47A2-8263-D91BAB40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0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1E55-8959-4866-9E01-234FCB5AAE1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733B-9BAE-47A2-8263-D91BAB40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5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1E55-8959-4866-9E01-234FCB5AAE1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733B-9BAE-47A2-8263-D91BAB40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 sz="4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</a:pPr>
            <a:endParaRPr lang="en-US" altLang="en-US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1E55-8959-4866-9E01-234FCB5AAE1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733B-9BAE-47A2-8263-D91BAB40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2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1E55-8959-4866-9E01-234FCB5AAE1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733B-9BAE-47A2-8263-D91BAB40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2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1E55-8959-4866-9E01-234FCB5AAE1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733B-9BAE-47A2-8263-D91BAB40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1E55-8959-4866-9E01-234FCB5AAE1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733B-9BAE-47A2-8263-D91BAB40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6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1E55-8959-4866-9E01-234FCB5AAE1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733B-9BAE-47A2-8263-D91BAB40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4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1E55-8959-4866-9E01-234FCB5AAE1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733B-9BAE-47A2-8263-D91BAB40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5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1E55-8959-4866-9E01-234FCB5AAE1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733B-9BAE-47A2-8263-D91BAB40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5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1E55-8959-4866-9E01-234FCB5AAE1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733B-9BAE-47A2-8263-D91BAB40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8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1E55-8959-4866-9E01-234FCB5AAE1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733B-9BAE-47A2-8263-D91BAB40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4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War Conflicts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dividedgerm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70" y="365125"/>
            <a:ext cx="6324600" cy="60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6"/>
          <p:cNvSpPr txBox="1">
            <a:spLocks noChangeArrowheads="1"/>
          </p:cNvSpPr>
          <p:nvPr/>
        </p:nvSpPr>
        <p:spPr bwMode="auto">
          <a:xfrm>
            <a:off x="2362200" y="1298575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Germany, and the city of Berlin, became flashpoints in the Cold War.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7162800" y="3886201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Soviet zone became </a:t>
            </a:r>
            <a:r>
              <a:rPr lang="en-US">
                <a:solidFill>
                  <a:srgbClr val="0033CC"/>
                </a:solidFill>
              </a:rPr>
              <a:t>East Germany.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2362200" y="3200401"/>
            <a:ext cx="281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zones controlled by the United States, Britain, and France were combined to form </a:t>
            </a:r>
            <a:r>
              <a:rPr lang="en-US">
                <a:solidFill>
                  <a:srgbClr val="0033CC"/>
                </a:solidFill>
              </a:rPr>
              <a:t>West Germany. 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362201" y="2362200"/>
            <a:ext cx="50502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After the war, Germany was divided into four zones.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107113" y="3581400"/>
            <a:ext cx="0" cy="2133600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7" name="Oval 9"/>
          <p:cNvSpPr>
            <a:spLocks noChangeArrowheads="1"/>
          </p:cNvSpPr>
          <p:nvPr/>
        </p:nvSpPr>
        <p:spPr bwMode="auto">
          <a:xfrm>
            <a:off x="4800600" y="3625732"/>
            <a:ext cx="259766" cy="519351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5378450" y="3733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4921250" y="4267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454650" y="4724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6369050" y="4267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C000">
                  <a:alpha val="78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38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6" grpId="0" animBg="1"/>
      <p:bldP spid="17418" grpId="0" animBg="1"/>
      <p:bldP spid="17419" grpId="0" animBg="1"/>
      <p:bldP spid="17420" grpId="0" animBg="1"/>
      <p:bldP spid="174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oldwar_map_wh_se_p09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1143000"/>
            <a:ext cx="39989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09800" y="1676401"/>
            <a:ext cx="3733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Berlin lay inside East Germany. However, it was also divided.</a:t>
            </a:r>
          </a:p>
        </p:txBody>
      </p:sp>
    </p:spTree>
    <p:extLst>
      <p:ext uri="{BB962C8B-B14F-4D97-AF65-F5344CB8AC3E}">
        <p14:creationId xmlns:p14="http://schemas.microsoft.com/office/powerpoint/2010/main" val="3650717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dailysoft.com/berlinwall/xgraphics/archive/maps/berlinmap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80" y="1027906"/>
            <a:ext cx="8603088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8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h25_maps_us_sep08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6687" y="850006"/>
            <a:ext cx="7330570" cy="560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5711825" y="497998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874135" y="545206"/>
            <a:ext cx="5181600" cy="304800"/>
          </a:xfrm>
          <a:prstGeom prst="rect">
            <a:avLst/>
          </a:prstGeom>
          <a:solidFill>
            <a:srgbClr val="339966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Cold War Europe, 1949</a:t>
            </a:r>
          </a:p>
        </p:txBody>
      </p:sp>
    </p:spTree>
    <p:extLst>
      <p:ext uri="{BB962C8B-B14F-4D97-AF65-F5344CB8AC3E}">
        <p14:creationId xmlns:p14="http://schemas.microsoft.com/office/powerpoint/2010/main" val="3804031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014" y="500653"/>
            <a:ext cx="7495237" cy="55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47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February 1946 George Kennan, an American diplomat in Moscow proposed the policy of containment.</a:t>
            </a:r>
          </a:p>
          <a:p>
            <a:r>
              <a:rPr lang="en-US" dirty="0" smtClean="0"/>
              <a:t>Containment US policy during the Cold War. Guided all US Presidents during Cold War</a:t>
            </a:r>
          </a:p>
          <a:p>
            <a:endParaRPr lang="en-US" dirty="0"/>
          </a:p>
          <a:p>
            <a:r>
              <a:rPr lang="en-US" dirty="0" smtClean="0"/>
              <a:t>Taking measures to prevent an extension of communist rule to other countries </a:t>
            </a:r>
          </a:p>
          <a:p>
            <a:r>
              <a:rPr lang="en-US" dirty="0" smtClean="0"/>
              <a:t>Communism is okay where it already is, just don’t let it spread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rortlieb.weebly.com/uploads/8/9/7/6/8976286/130183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50986"/>
            <a:ext cx="3352800" cy="5392615"/>
          </a:xfrm>
          <a:prstGeom prst="rect">
            <a:avLst/>
          </a:prstGeom>
          <a:noFill/>
        </p:spPr>
      </p:pic>
      <p:pic>
        <p:nvPicPr>
          <p:cNvPr id="49156" name="Picture 4" descr="http://blsciblogs.baruch.cuny.edu/his1005spring2011/files/2011/04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33400"/>
            <a:ext cx="34290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84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 Europe- Democratic</a:t>
            </a:r>
          </a:p>
          <a:p>
            <a:r>
              <a:rPr lang="en-US" dirty="0" smtClean="0"/>
              <a:t>East Europe- Communist</a:t>
            </a:r>
          </a:p>
          <a:p>
            <a:endParaRPr lang="en-US" dirty="0" smtClean="0"/>
          </a:p>
          <a:p>
            <a:r>
              <a:rPr lang="en-US" dirty="0" smtClean="0"/>
              <a:t>Winston Churchill coined the phrase “Iron Curtain”</a:t>
            </a:r>
          </a:p>
          <a:p>
            <a:r>
              <a:rPr lang="en-US" dirty="0" smtClean="0"/>
              <a:t>Describe the division of Europe.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h25_maps_us_sep08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276" y="981870"/>
            <a:ext cx="7347397" cy="56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5711825" y="497998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651000" y="353686"/>
            <a:ext cx="81216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“</a:t>
            </a:r>
            <a:r>
              <a:rPr lang="en-US" sz="3200" b="1" dirty="0">
                <a:solidFill>
                  <a:srgbClr val="FF0000"/>
                </a:solidFill>
              </a:rPr>
              <a:t>Iron curtain.”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3305175" y="981870"/>
            <a:ext cx="5181600" cy="304800"/>
          </a:xfrm>
          <a:prstGeom prst="rect">
            <a:avLst/>
          </a:prstGeom>
          <a:solidFill>
            <a:srgbClr val="339966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Cold War Europe, 1949</a:t>
            </a:r>
          </a:p>
        </p:txBody>
      </p:sp>
    </p:spTree>
    <p:extLst>
      <p:ext uri="{BB962C8B-B14F-4D97-AF65-F5344CB8AC3E}">
        <p14:creationId xmlns:p14="http://schemas.microsoft.com/office/powerpoint/2010/main" val="2710360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Origins of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1038"/>
            <a:ext cx="762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5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 War between US and Soviet Union</a:t>
            </a:r>
          </a:p>
          <a:p>
            <a:r>
              <a:rPr lang="en-US" dirty="0" smtClean="0"/>
              <a:t>Conflicting aims, ideas, philosophy, and goals</a:t>
            </a:r>
          </a:p>
          <a:p>
            <a:r>
              <a:rPr lang="en-US" dirty="0" smtClean="0"/>
              <a:t>No direct confrontation between Soviet Union and US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 rot="10792560" flipH="1">
            <a:off x="2209800" y="1368425"/>
            <a:ext cx="7696200" cy="2592388"/>
          </a:xfrm>
          <a:prstGeom prst="upArrowCallout">
            <a:avLst>
              <a:gd name="adj1" fmla="val 30328"/>
              <a:gd name="adj2" fmla="val 28088"/>
              <a:gd name="adj3" fmla="val 24505"/>
              <a:gd name="adj4" fmla="val 61144"/>
            </a:avLst>
          </a:prstGeom>
          <a:gradFill rotWithShape="1">
            <a:gsLst>
              <a:gs pos="0">
                <a:srgbClr val="AFAF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667000" y="1646239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With the </a:t>
            </a:r>
            <a:r>
              <a:rPr lang="en-US" b="1">
                <a:solidFill>
                  <a:srgbClr val="FF0000"/>
                </a:solidFill>
              </a:rPr>
              <a:t>Truman Doctrine,</a:t>
            </a:r>
            <a:r>
              <a:rPr lang="en-US"/>
              <a:t> the United States promised to </a:t>
            </a:r>
            <a:r>
              <a:rPr lang="en-US">
                <a:solidFill>
                  <a:srgbClr val="0033CC"/>
                </a:solidFill>
              </a:rPr>
              <a:t>support nations struggling against communist movements.  </a:t>
            </a:r>
          </a:p>
        </p:txBody>
      </p:sp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2743200" y="4008439"/>
            <a:ext cx="7010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Greece and Turkey were fighting communist movements. Money was sent to these countries to </a:t>
            </a:r>
            <a:r>
              <a:rPr lang="en-US" dirty="0" smtClean="0"/>
              <a:t>provide </a:t>
            </a:r>
            <a:r>
              <a:rPr lang="en-US" dirty="0"/>
              <a:t>aid to people who needed it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400 Million in economic and military aid for Greece Turkey to fight off Communism.</a:t>
            </a:r>
          </a:p>
          <a:p>
            <a:endParaRPr lang="en-US" dirty="0"/>
          </a:p>
          <a:p>
            <a:r>
              <a:rPr lang="en-US" dirty="0" smtClean="0"/>
              <a:t>“It must be the policy of the United States to support free peoples who are resisting attempted subjugation by armed minorities or by outside pressures.”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94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2971800" y="1143001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The United States also sent about $13 billion </a:t>
            </a:r>
            <a:r>
              <a:rPr lang="en-US" dirty="0" smtClean="0"/>
              <a:t>over 4 years to 16 </a:t>
            </a:r>
            <a:r>
              <a:rPr lang="en-US" dirty="0"/>
              <a:t>Western </a:t>
            </a:r>
            <a:r>
              <a:rPr lang="en-US" dirty="0" smtClean="0"/>
              <a:t>European countries </a:t>
            </a:r>
            <a:r>
              <a:rPr lang="en-US" dirty="0"/>
              <a:t>under the Marshall Plan. </a:t>
            </a:r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6629400" y="2362200"/>
            <a:ext cx="3352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money provided food, fuel, and raw materials to help rebuild war-torn cities and towns.</a:t>
            </a:r>
          </a:p>
        </p:txBody>
      </p:sp>
      <p:pic>
        <p:nvPicPr>
          <p:cNvPr id="14340" name="Picture 2" descr="coldwar_graph_hsus_se_p08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2514600"/>
            <a:ext cx="32242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861220" y="4548388"/>
            <a:ext cx="342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The good relationships the aid created helped the goals of the containment policy.</a:t>
            </a:r>
          </a:p>
        </p:txBody>
      </p:sp>
    </p:spTree>
    <p:extLst>
      <p:ext uri="{BB962C8B-B14F-4D97-AF65-F5344CB8AC3E}">
        <p14:creationId xmlns:p14="http://schemas.microsoft.com/office/powerpoint/2010/main" val="941339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um3di.wikispaces.com/file/view/DIVI594.jpg/217699704/DIVI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875" y="547352"/>
            <a:ext cx="5250469" cy="5867400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548709"/>
              </p:ext>
            </p:extLst>
          </p:nvPr>
        </p:nvGraphicFramePr>
        <p:xfrm>
          <a:off x="6877317" y="328912"/>
          <a:ext cx="5188756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378"/>
                <a:gridCol w="259437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Great Britain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2,826,000,000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2,445,000,000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1,316,000,000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West 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1,297,000,000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Holland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877,000,000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561,000,000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Belgium/Lux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547,000,000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Denmark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257,000,000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237,000,000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Turkey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153,000,000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Ireland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146,000,000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Sweden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119,000,000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Portugal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51,000,000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Yugoslavia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33,000,000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Iceland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29,000,000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906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Struggle over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Soviet guarantee to free access by roads or railway to West Berlin</a:t>
            </a:r>
          </a:p>
          <a:p>
            <a:endParaRPr lang="en-US" dirty="0"/>
          </a:p>
          <a:p>
            <a:r>
              <a:rPr lang="en-US" dirty="0" smtClean="0"/>
              <a:t>In an attempt to peacefully take the city, Stalin closed all highways and rail routes into West Berlin.</a:t>
            </a:r>
          </a:p>
          <a:p>
            <a:endParaRPr lang="en-US" dirty="0"/>
          </a:p>
          <a:p>
            <a:r>
              <a:rPr lang="en-US" dirty="0" smtClean="0"/>
              <a:t>Cut city off. No food or fuel</a:t>
            </a:r>
          </a:p>
          <a:p>
            <a:endParaRPr lang="en-US" dirty="0"/>
          </a:p>
          <a:p>
            <a:r>
              <a:rPr lang="en-US" dirty="0" smtClean="0"/>
              <a:t>2.1 million people in West Berlin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09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Airlift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and British planes went above the blockade which was known as the Berlin Airlift.</a:t>
            </a:r>
          </a:p>
          <a:p>
            <a:endParaRPr lang="en-US" dirty="0"/>
          </a:p>
          <a:p>
            <a:r>
              <a:rPr lang="en-US" dirty="0" smtClean="0"/>
              <a:t>327 days</a:t>
            </a:r>
          </a:p>
          <a:p>
            <a:r>
              <a:rPr lang="en-US" dirty="0" smtClean="0"/>
              <a:t>277,000 flights</a:t>
            </a:r>
          </a:p>
          <a:p>
            <a:r>
              <a:rPr lang="en-US" dirty="0" smtClean="0"/>
              <a:t>2.3 million tons of supply (food, fuel, medicine)</a:t>
            </a:r>
          </a:p>
          <a:p>
            <a:r>
              <a:rPr lang="en-US" dirty="0" smtClean="0"/>
              <a:t>Nonstop every few minutes a plane landed and took off</a:t>
            </a:r>
          </a:p>
          <a:p>
            <a:r>
              <a:rPr lang="en-US" dirty="0" smtClean="0"/>
              <a:t>May 1949 the Soviets lifted the blockade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85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32402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90800"/>
            <a:ext cx="5562600" cy="3729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4254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photographyblog.dallasnews.com/files/2012/09/NM_19Berl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1"/>
            <a:ext cx="8153400" cy="5786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623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May 1949 –West Germany becomes a new country</a:t>
            </a:r>
          </a:p>
          <a:p>
            <a:pPr lvl="1"/>
            <a:r>
              <a:rPr lang="en-US" dirty="0" smtClean="0"/>
              <a:t>Federal Republic of Germany aka West Germany</a:t>
            </a:r>
          </a:p>
          <a:p>
            <a:r>
              <a:rPr lang="en-US" dirty="0" smtClean="0"/>
              <a:t>The Soviets responded by creating the German Democratic Republic aka East Germany</a:t>
            </a:r>
          </a:p>
          <a:p>
            <a:endParaRPr lang="en-US" dirty="0"/>
          </a:p>
          <a:p>
            <a:r>
              <a:rPr lang="en-US" dirty="0" smtClean="0"/>
              <a:t>Fear of Soviet aggression Belgium, Denmark, France, GB, Iceland, Italy, Luxembourg, the Netherlands, Norway, Portugal, Canada, and the US formed a military defense alliance called the North Atlantic Treaty Organization (NATO)</a:t>
            </a:r>
          </a:p>
          <a:p>
            <a:r>
              <a:rPr lang="en-US" dirty="0" smtClean="0"/>
              <a:t>Military support if one member was attacked</a:t>
            </a:r>
          </a:p>
          <a:p>
            <a:r>
              <a:rPr lang="en-US" dirty="0" smtClean="0"/>
              <a:t>Later West Germany, Greece, and Turkey joined</a:t>
            </a:r>
          </a:p>
          <a:p>
            <a:r>
              <a:rPr lang="en-US" dirty="0" smtClean="0"/>
              <a:t>NATO kept 500,000 man </a:t>
            </a:r>
            <a:r>
              <a:rPr lang="en-US" smtClean="0"/>
              <a:t>standing military ready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313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90800" y="533401"/>
            <a:ext cx="6477000" cy="906463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sz="5700">
                <a:solidFill>
                  <a:srgbClr val="4C2C26"/>
                </a:solidFill>
              </a:rPr>
              <a:t>COLD WAR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33600" y="1524000"/>
            <a:ext cx="7696200" cy="5029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5400">
                <a:solidFill>
                  <a:srgbClr val="292F2C"/>
                </a:solidFill>
              </a:rPr>
              <a:t>U. S. is in</a:t>
            </a:r>
          </a:p>
          <a:p>
            <a:pPr marL="0" indent="0" algn="ctr">
              <a:buNone/>
              <a:defRPr/>
            </a:pPr>
            <a:r>
              <a:rPr lang="en-US" sz="5400">
                <a:solidFill>
                  <a:srgbClr val="292F2C"/>
                </a:solidFill>
              </a:rPr>
              <a:t>fear of Communist Aggression</a:t>
            </a:r>
          </a:p>
          <a:p>
            <a:pPr marL="0" indent="0" algn="ctr">
              <a:buNone/>
              <a:defRPr/>
            </a:pPr>
            <a:r>
              <a:rPr lang="en-US" sz="5400">
                <a:solidFill>
                  <a:srgbClr val="292F2C"/>
                </a:solidFill>
              </a:rPr>
              <a:t>Spread of Communist ideology spreading </a:t>
            </a:r>
          </a:p>
        </p:txBody>
      </p:sp>
    </p:spTree>
    <p:extLst>
      <p:ext uri="{BB962C8B-B14F-4D97-AF65-F5344CB8AC3E}">
        <p14:creationId xmlns:p14="http://schemas.microsoft.com/office/powerpoint/2010/main" val="29738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4.bp.blogspot.com/_2HLqVN8KbZU/TP5ejA33eiI/AAAAAAAAAKw/xPpLfIQ12AY/s1600/NATO%2Bvs.%2BWarsaw%2BPact%2B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8382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0344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2590801" y="1828801"/>
            <a:ext cx="7197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b="1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2514600" y="1828800"/>
            <a:ext cx="7391400" cy="3581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66">
                  <a:alpha val="65999"/>
                </a:srgbClr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graphicFrame>
        <p:nvGraphicFramePr>
          <p:cNvPr id="19470" name="Group 14"/>
          <p:cNvGraphicFramePr>
            <a:graphicFrameLocks noGrp="1"/>
          </p:cNvGraphicFramePr>
          <p:nvPr>
            <p:ph type="tbl" idx="4294967295"/>
          </p:nvPr>
        </p:nvGraphicFramePr>
        <p:xfrm>
          <a:off x="2514600" y="1905000"/>
          <a:ext cx="7391400" cy="3219450"/>
        </p:xfrm>
        <a:graphic>
          <a:graphicData uri="http://schemas.openxmlformats.org/drawingml/2006/table">
            <a:tbl>
              <a:tblPr/>
              <a:tblGrid>
                <a:gridCol w="4484688"/>
                <a:gridCol w="2906712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NATO</a:t>
                      </a:r>
                    </a:p>
                  </a:txBody>
                  <a:tcPr marL="274320" marR="457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Warsaw Pact</a:t>
                      </a:r>
                    </a:p>
                  </a:txBody>
                  <a:tcPr marL="274320" marR="4572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Belgium	Netherlands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Canada		Norway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Denmark	Portugal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France		Turkey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Greece		United Kingdom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Iceland		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United States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Italy		West Germany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Luxembourg</a:t>
                      </a:r>
                    </a:p>
                  </a:txBody>
                  <a:tcPr marL="274320" marR="45720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Albania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Bulgaria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Czechoslovakia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East Germany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Hungary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Poland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Romania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Soviet Union</a:t>
                      </a:r>
                    </a:p>
                  </a:txBody>
                  <a:tcPr marL="274320" marR="4572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063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Cold War Heats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93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5"/>
          <p:cNvSpPr txBox="1">
            <a:spLocks noChangeArrowheads="1"/>
          </p:cNvSpPr>
          <p:nvPr/>
        </p:nvSpPr>
        <p:spPr bwMode="auto">
          <a:xfrm>
            <a:off x="2667000" y="137160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1"/>
              <a:t>Before World War II, China had been torn apart by a brutal civil war.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5400000" flipH="1">
            <a:off x="2667000" y="2362200"/>
            <a:ext cx="3429000" cy="3581400"/>
          </a:xfrm>
          <a:prstGeom prst="upArrowCallout">
            <a:avLst>
              <a:gd name="adj1" fmla="val 13417"/>
              <a:gd name="adj2" fmla="val 12500"/>
              <a:gd name="adj3" fmla="val 16958"/>
              <a:gd name="adj4" fmla="val 80181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16200000" flipH="1">
            <a:off x="6172200" y="2438400"/>
            <a:ext cx="3429000" cy="3429000"/>
          </a:xfrm>
          <a:prstGeom prst="upArrowCallout">
            <a:avLst>
              <a:gd name="adj1" fmla="val 13417"/>
              <a:gd name="adj2" fmla="val 12500"/>
              <a:gd name="adj3" fmla="val 16954"/>
              <a:gd name="adj4" fmla="val 79856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spcBef>
                <a:spcPct val="0"/>
              </a:spcBef>
              <a:defRPr/>
            </a:pPr>
            <a:endParaRPr lang="en-US">
              <a:latin typeface="Arial" charset="0"/>
            </a:endParaRPr>
          </a:p>
        </p:txBody>
      </p:sp>
      <p:sp>
        <p:nvSpPr>
          <p:cNvPr id="8278" name="Text Box 86"/>
          <p:cNvSpPr txBox="1">
            <a:spLocks noChangeArrowheads="1"/>
          </p:cNvSpPr>
          <p:nvPr/>
        </p:nvSpPr>
        <p:spPr bwMode="auto">
          <a:xfrm>
            <a:off x="2743201" y="2743201"/>
            <a:ext cx="2530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33CC"/>
                </a:solidFill>
              </a:rPr>
              <a:t>Pro-government Nationalists</a:t>
            </a:r>
          </a:p>
        </p:txBody>
      </p:sp>
      <p:sp>
        <p:nvSpPr>
          <p:cNvPr id="8279" name="Text Box 87"/>
          <p:cNvSpPr txBox="1">
            <a:spLocks noChangeArrowheads="1"/>
          </p:cNvSpPr>
          <p:nvPr/>
        </p:nvSpPr>
        <p:spPr bwMode="auto">
          <a:xfrm>
            <a:off x="2803526" y="3721100"/>
            <a:ext cx="2682875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Led by </a:t>
            </a:r>
            <a:br>
              <a:rPr lang="en-US" dirty="0"/>
            </a:br>
            <a:r>
              <a:rPr lang="en-US" b="1" dirty="0" smtClean="0">
                <a:solidFill>
                  <a:srgbClr val="FF0000"/>
                </a:solidFill>
              </a:rPr>
              <a:t>Chiang Kai-Shek</a:t>
            </a:r>
            <a:endParaRPr lang="en-US" b="1" dirty="0">
              <a:solidFill>
                <a:srgbClr val="FF0000"/>
              </a:solidFill>
            </a:endParaRPr>
          </a:p>
          <a:p>
            <a:pPr marL="231775" indent="-231775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Supported by the United States</a:t>
            </a:r>
          </a:p>
        </p:txBody>
      </p:sp>
      <p:sp>
        <p:nvSpPr>
          <p:cNvPr id="8280" name="Text Box 88"/>
          <p:cNvSpPr txBox="1">
            <a:spLocks noChangeArrowheads="1"/>
          </p:cNvSpPr>
          <p:nvPr/>
        </p:nvSpPr>
        <p:spPr bwMode="auto">
          <a:xfrm>
            <a:off x="7010401" y="2743201"/>
            <a:ext cx="23780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Communist revolutionaries</a:t>
            </a:r>
          </a:p>
        </p:txBody>
      </p:sp>
      <p:sp>
        <p:nvSpPr>
          <p:cNvPr id="8281" name="Text Box 89"/>
          <p:cNvSpPr txBox="1">
            <a:spLocks noChangeArrowheads="1"/>
          </p:cNvSpPr>
          <p:nvPr/>
        </p:nvSpPr>
        <p:spPr bwMode="auto">
          <a:xfrm>
            <a:off x="7086600" y="3733800"/>
            <a:ext cx="2438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/>
              <a:t>Led by </a:t>
            </a:r>
            <a:br>
              <a:rPr lang="en-US"/>
            </a:br>
            <a:r>
              <a:rPr lang="en-US" b="1">
                <a:solidFill>
                  <a:srgbClr val="FF0000"/>
                </a:solidFill>
              </a:rPr>
              <a:t>Mao Zedong</a:t>
            </a:r>
          </a:p>
          <a:p>
            <a:pPr marL="231775" indent="-231775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/>
              <a:t>Supported by the Soviet Union</a:t>
            </a:r>
          </a:p>
        </p:txBody>
      </p:sp>
    </p:spTree>
    <p:extLst>
      <p:ext uri="{BB962C8B-B14F-4D97-AF65-F5344CB8AC3E}">
        <p14:creationId xmlns:p14="http://schemas.microsoft.com/office/powerpoint/2010/main" val="1286275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8278" grpId="0"/>
      <p:bldP spid="8279" grpId="0"/>
      <p:bldP spid="8280" grpId="0"/>
      <p:bldP spid="828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2463085" y="2936775"/>
            <a:ext cx="7315200" cy="785774"/>
          </a:xfrm>
          <a:ln/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en-US" sz="2200" dirty="0">
                <a:latin typeface="Verdana" pitchFamily="34" charset="0"/>
              </a:rPr>
              <a:t>Despite </a:t>
            </a:r>
            <a:r>
              <a:rPr lang="en-US" sz="2200" dirty="0" smtClean="0">
                <a:latin typeface="Verdana" pitchFamily="34" charset="0"/>
              </a:rPr>
              <a:t>3 billion in U.S</a:t>
            </a:r>
            <a:r>
              <a:rPr lang="en-US" sz="2200" dirty="0">
                <a:latin typeface="Verdana" pitchFamily="34" charset="0"/>
              </a:rPr>
              <a:t>. </a:t>
            </a:r>
            <a:r>
              <a:rPr lang="en-US" sz="2200" dirty="0" smtClean="0">
                <a:latin typeface="Verdana" pitchFamily="34" charset="0"/>
              </a:rPr>
              <a:t>aid between 1945-1949, </a:t>
            </a:r>
          </a:p>
          <a:p>
            <a:pPr marL="0" indent="0">
              <a:lnSpc>
                <a:spcPct val="80000"/>
              </a:lnSpc>
            </a:pPr>
            <a:r>
              <a:rPr lang="en-US" sz="2200" dirty="0" err="1" smtClean="0">
                <a:latin typeface="Verdana" pitchFamily="34" charset="0"/>
              </a:rPr>
              <a:t>Shek’s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government faltered.</a:t>
            </a: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5330826" y="49895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6935273" y="961288"/>
            <a:ext cx="312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/>
              <a:t>Once the war ended, however, civil war broke out once again, with renewed fury.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5400000" flipH="1">
            <a:off x="2914918" y="-561975"/>
            <a:ext cx="2514600" cy="4343400"/>
          </a:xfrm>
          <a:prstGeom prst="upArrowCallout">
            <a:avLst>
              <a:gd name="adj1" fmla="val 19815"/>
              <a:gd name="adj2" fmla="val 20972"/>
              <a:gd name="adj3" fmla="val 22415"/>
              <a:gd name="adj4" fmla="val 81111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9222" name="Text Placeholder 10"/>
          <p:cNvSpPr>
            <a:spLocks/>
          </p:cNvSpPr>
          <p:nvPr/>
        </p:nvSpPr>
        <p:spPr bwMode="auto">
          <a:xfrm>
            <a:off x="2102476" y="730877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During World War II, the two sides formed an uneasy alliance to fight Japan.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67885" y="3802050"/>
            <a:ext cx="6705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Nationalist generals were reluctant to fight.</a:t>
            </a:r>
          </a:p>
          <a:p>
            <a:pPr>
              <a:buFontTx/>
              <a:buChar char="•"/>
            </a:pPr>
            <a:r>
              <a:rPr lang="en-US" dirty="0"/>
              <a:t> Corruption was rampant</a:t>
            </a:r>
            <a:r>
              <a:rPr lang="en-US" dirty="0" smtClean="0"/>
              <a:t>.</a:t>
            </a:r>
          </a:p>
          <a:p>
            <a:pPr>
              <a:buFontTx/>
              <a:buChar char="•"/>
            </a:pPr>
            <a:r>
              <a:rPr lang="en-US" dirty="0" smtClean="0"/>
              <a:t>Nationalists collected a grain tax during the famine of 1944.</a:t>
            </a:r>
          </a:p>
          <a:p>
            <a:pPr>
              <a:buFontTx/>
              <a:buChar char="•"/>
            </a:pPr>
            <a:r>
              <a:rPr lang="en-US" dirty="0" smtClean="0"/>
              <a:t>Protestors who protested against 10,000 percent increase on rice were shot by </a:t>
            </a:r>
            <a:r>
              <a:rPr lang="en-US" dirty="0" err="1" smtClean="0"/>
              <a:t>Shek’s</a:t>
            </a:r>
            <a:r>
              <a:rPr lang="en-US" dirty="0" smtClean="0"/>
              <a:t> police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56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  <p:bldP spid="9221" grpId="0"/>
      <p:bldP spid="92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2438400" y="1295400"/>
            <a:ext cx="7696200" cy="838200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z="2200" dirty="0">
                <a:latin typeface="Verdana" pitchFamily="34" charset="0"/>
              </a:rPr>
              <a:t>Mao built support by promising food to the starving population. Communist forces soon dominated.</a:t>
            </a:r>
            <a:r>
              <a:rPr lang="en-US" sz="1300" dirty="0">
                <a:latin typeface="Verdana" pitchFamily="34" charset="0"/>
              </a:rPr>
              <a:t> </a:t>
            </a:r>
          </a:p>
        </p:txBody>
      </p:sp>
      <p:sp>
        <p:nvSpPr>
          <p:cNvPr id="20483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2438400" y="2362200"/>
            <a:ext cx="2743200" cy="914400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z="2200" dirty="0" err="1" smtClean="0">
                <a:latin typeface="Verdana" pitchFamily="34" charset="0"/>
              </a:rPr>
              <a:t>Shek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fled to Taiwan in 1949.</a:t>
            </a:r>
          </a:p>
        </p:txBody>
      </p:sp>
      <p:sp>
        <p:nvSpPr>
          <p:cNvPr id="20484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2438400" y="3581400"/>
            <a:ext cx="3124200" cy="2209800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z="2200" b="1">
                <a:latin typeface="Verdana" pitchFamily="34" charset="0"/>
              </a:rPr>
              <a:t>Mao took control of the mainland, renaming it the People’s Republic of China.</a:t>
            </a:r>
            <a:r>
              <a:rPr lang="en-US" sz="1300" b="1">
                <a:latin typeface="Verdana" pitchFamily="34" charset="0"/>
              </a:rPr>
              <a:t> 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6292851" y="49799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pic>
        <p:nvPicPr>
          <p:cNvPr id="10251" name="Picture 11" descr="33738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6464" y="2190750"/>
            <a:ext cx="3081337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0112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  <p:bldP spid="2048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32"/>
          <p:cNvSpPr txBox="1">
            <a:spLocks noChangeArrowheads="1"/>
          </p:cNvSpPr>
          <p:nvPr/>
        </p:nvSpPr>
        <p:spPr bwMode="auto">
          <a:xfrm>
            <a:off x="2971800" y="4724400"/>
            <a:ext cx="6019800" cy="145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dirty="0"/>
              <a:t>One fourth of the world’s landmass</a:t>
            </a: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dirty="0"/>
              <a:t>One third of the world’s </a:t>
            </a:r>
            <a:r>
              <a:rPr lang="en-US" dirty="0" smtClean="0"/>
              <a:t>population</a:t>
            </a: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dirty="0" smtClean="0"/>
              <a:t>Containment is not working!!!!!</a:t>
            </a:r>
            <a:endParaRPr lang="en-US" dirty="0"/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3048000" y="411480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/>
              <a:t>Communist regimes now controlled</a:t>
            </a:r>
          </a:p>
        </p:txBody>
      </p:sp>
      <p:sp>
        <p:nvSpPr>
          <p:cNvPr id="143364" name="AutoShape 4"/>
          <p:cNvSpPr>
            <a:spLocks noChangeArrowheads="1"/>
          </p:cNvSpPr>
          <p:nvPr/>
        </p:nvSpPr>
        <p:spPr bwMode="auto">
          <a:xfrm rot="10800000" flipH="1">
            <a:off x="2286000" y="2209800"/>
            <a:ext cx="7391400" cy="1600200"/>
          </a:xfrm>
          <a:prstGeom prst="upArrowCallout">
            <a:avLst>
              <a:gd name="adj1" fmla="val 52734"/>
              <a:gd name="adj2" fmla="val 48842"/>
              <a:gd name="adj3" fmla="val 24505"/>
              <a:gd name="adj4" fmla="val 61380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11269" name="Text Box 18"/>
          <p:cNvSpPr txBox="1">
            <a:spLocks noChangeArrowheads="1"/>
          </p:cNvSpPr>
          <p:nvPr/>
        </p:nvSpPr>
        <p:spPr bwMode="auto">
          <a:xfrm>
            <a:off x="2514600" y="2286001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Communists seemed to be winning everywhere, extending their reach throughout the world. 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999980" y="1447800"/>
            <a:ext cx="41126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Mao’s victory deeply shocked Americans.</a:t>
            </a:r>
          </a:p>
        </p:txBody>
      </p:sp>
    </p:spTree>
    <p:extLst>
      <p:ext uri="{BB962C8B-B14F-4D97-AF65-F5344CB8AC3E}">
        <p14:creationId xmlns:p14="http://schemas.microsoft.com/office/powerpoint/2010/main" val="2297484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Korean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1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533400" y="381000"/>
            <a:ext cx="3810000" cy="1676400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z="2200" b="1" dirty="0">
                <a:latin typeface="Verdana" pitchFamily="34" charset="0"/>
              </a:rPr>
              <a:t>The next battleground was on the Korean peninsula.</a:t>
            </a:r>
          </a:p>
        </p:txBody>
      </p:sp>
      <p:sp>
        <p:nvSpPr>
          <p:cNvPr id="12291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533400" y="1656008"/>
            <a:ext cx="3200400" cy="4428879"/>
          </a:xfrm>
          <a:ln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</a:pPr>
            <a:r>
              <a:rPr lang="en-US" sz="2200" dirty="0">
                <a:latin typeface="Verdana" pitchFamily="34" charset="0"/>
              </a:rPr>
              <a:t>Once controlled by Japan, Korea was divided along the </a:t>
            </a:r>
            <a:r>
              <a:rPr lang="en-US" sz="2200" b="1" dirty="0">
                <a:latin typeface="Verdana" pitchFamily="34" charset="0"/>
              </a:rPr>
              <a:t>38</a:t>
            </a:r>
            <a:r>
              <a:rPr lang="en-US" sz="2200" b="1" baseline="30000" dirty="0">
                <a:latin typeface="Verdana" pitchFamily="34" charset="0"/>
              </a:rPr>
              <a:t>th</a:t>
            </a:r>
            <a:r>
              <a:rPr lang="en-US" sz="2200" b="1" dirty="0">
                <a:latin typeface="Verdana" pitchFamily="34" charset="0"/>
              </a:rPr>
              <a:t> parallel </a:t>
            </a:r>
            <a:r>
              <a:rPr lang="en-US" sz="2200" dirty="0">
                <a:latin typeface="Verdana" pitchFamily="34" charset="0"/>
              </a:rPr>
              <a:t>into two countries after World War II</a:t>
            </a:r>
            <a:r>
              <a:rPr lang="en-US" sz="2200" dirty="0" smtClean="0">
                <a:latin typeface="Verdana" pitchFamily="34" charset="0"/>
              </a:rPr>
              <a:t>.</a:t>
            </a:r>
          </a:p>
          <a:p>
            <a:pPr marL="0" indent="0">
              <a:lnSpc>
                <a:spcPct val="100000"/>
              </a:lnSpc>
            </a:pPr>
            <a:endParaRPr lang="en-US" sz="2200" dirty="0">
              <a:latin typeface="Verdana" pitchFamily="34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sz="2200" dirty="0" smtClean="0">
                <a:latin typeface="Verdana" pitchFamily="34" charset="0"/>
              </a:rPr>
              <a:t>1948 the Republic of Korea was formed in the South </a:t>
            </a:r>
          </a:p>
          <a:p>
            <a:pPr marL="0" indent="0">
              <a:lnSpc>
                <a:spcPct val="100000"/>
              </a:lnSpc>
            </a:pPr>
            <a:r>
              <a:rPr lang="en-US" sz="2200" dirty="0" smtClean="0">
                <a:latin typeface="Verdana" pitchFamily="34" charset="0"/>
              </a:rPr>
              <a:t>Communist in the north formed the Democratic People’s Republic of Korea headed by Kim Il Sung.</a:t>
            </a:r>
            <a:endParaRPr lang="en-US" sz="2200" dirty="0">
              <a:latin typeface="Verdana" pitchFamily="34" charset="0"/>
            </a:endParaRP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19200"/>
            <a:ext cx="3136900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0717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6781800" y="1676400"/>
            <a:ext cx="3429000" cy="1828800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z="2200" dirty="0">
                <a:latin typeface="Verdana" pitchFamily="34" charset="0"/>
              </a:rPr>
              <a:t>The Soviet Union supported North Korea and established a </a:t>
            </a:r>
            <a:r>
              <a:rPr lang="en-US" sz="2200" dirty="0">
                <a:solidFill>
                  <a:srgbClr val="0033CC"/>
                </a:solidFill>
                <a:latin typeface="Verdana" pitchFamily="34" charset="0"/>
              </a:rPr>
              <a:t>communist </a:t>
            </a:r>
            <a:r>
              <a:rPr lang="en-US" sz="2200" dirty="0">
                <a:latin typeface="Verdana" pitchFamily="34" charset="0"/>
              </a:rPr>
              <a:t>government there.</a:t>
            </a:r>
            <a:endParaRPr lang="en-US" sz="1300" dirty="0">
              <a:latin typeface="Verdana" pitchFamily="34" charset="0"/>
            </a:endParaRPr>
          </a:p>
        </p:txBody>
      </p:sp>
      <p:sp>
        <p:nvSpPr>
          <p:cNvPr id="54281" name="Text Box 20"/>
          <p:cNvSpPr txBox="1">
            <a:spLocks noChangeArrowheads="1"/>
          </p:cNvSpPr>
          <p:nvPr/>
        </p:nvSpPr>
        <p:spPr bwMode="auto">
          <a:xfrm>
            <a:off x="6781800" y="3667126"/>
            <a:ext cx="2819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The United States provided aid to </a:t>
            </a:r>
            <a:r>
              <a:rPr lang="en-US" dirty="0">
                <a:solidFill>
                  <a:srgbClr val="0033CC"/>
                </a:solidFill>
              </a:rPr>
              <a:t>noncommunist </a:t>
            </a:r>
            <a:r>
              <a:rPr lang="en-US" dirty="0"/>
              <a:t>South Korea</a:t>
            </a:r>
            <a:r>
              <a:rPr lang="en-US" dirty="0" smtClean="0"/>
              <a:t>.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 smtClean="0"/>
              <a:t>The US began to cut back its armed forces in South Korea in 1949.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 smtClean="0"/>
              <a:t>By June 1949 there were only 500 US troops in the South</a:t>
            </a:r>
            <a:endParaRPr lang="en-US" dirty="0"/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 rot="5400000" flipH="1">
            <a:off x="4152900" y="723900"/>
            <a:ext cx="914400" cy="3429000"/>
          </a:xfrm>
          <a:prstGeom prst="upArrowCallout">
            <a:avLst>
              <a:gd name="adj1" fmla="val 100000"/>
              <a:gd name="adj2" fmla="val 50000"/>
              <a:gd name="adj3" fmla="val 59462"/>
              <a:gd name="adj4" fmla="val 66259"/>
            </a:avLst>
          </a:prstGeom>
          <a:gradFill rotWithShape="1">
            <a:gsLst>
              <a:gs pos="0">
                <a:srgbClr val="FFD88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 rot="5400000" flipH="1">
            <a:off x="4152900" y="2781300"/>
            <a:ext cx="914400" cy="3581400"/>
          </a:xfrm>
          <a:prstGeom prst="upArrowCallout">
            <a:avLst>
              <a:gd name="adj1" fmla="val 100000"/>
              <a:gd name="adj2" fmla="val 50000"/>
              <a:gd name="adj3" fmla="val 62105"/>
              <a:gd name="adj4" fmla="val 66259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3754439" y="2209800"/>
            <a:ext cx="13284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North Korea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3868738" y="4343400"/>
            <a:ext cx="13268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South Korea</a:t>
            </a:r>
          </a:p>
        </p:txBody>
      </p:sp>
      <p:pic>
        <p:nvPicPr>
          <p:cNvPr id="13320" name="Picture 21" descr="husu_ch25_s2_NKorea"/>
          <p:cNvPicPr>
            <a:picLocks noChangeAspect="1" noChangeArrowheads="1"/>
          </p:cNvPicPr>
          <p:nvPr/>
        </p:nvPicPr>
        <p:blipFill>
          <a:blip r:embed="rId3" cstate="print"/>
          <a:srcRect b="41112"/>
          <a:stretch>
            <a:fillRect/>
          </a:stretch>
        </p:blipFill>
        <p:spPr bwMode="auto">
          <a:xfrm>
            <a:off x="1752601" y="1143001"/>
            <a:ext cx="24098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4" name="Picture 22" descr="husu_ch25_s2_SKorea"/>
          <p:cNvPicPr>
            <a:picLocks noChangeAspect="1" noChangeArrowheads="1"/>
          </p:cNvPicPr>
          <p:nvPr/>
        </p:nvPicPr>
        <p:blipFill>
          <a:blip r:embed="rId4" cstate="print"/>
          <a:srcRect t="56889"/>
          <a:stretch>
            <a:fillRect/>
          </a:stretch>
        </p:blipFill>
        <p:spPr bwMode="auto">
          <a:xfrm>
            <a:off x="1733551" y="3581400"/>
            <a:ext cx="24098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216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54281" grpId="0"/>
      <p:bldP spid="54283" grpId="0" animBg="1"/>
      <p:bldP spid="542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90800" y="533401"/>
            <a:ext cx="6477000" cy="906463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sz="5700">
                <a:solidFill>
                  <a:srgbClr val="4C2C26"/>
                </a:solidFill>
              </a:rPr>
              <a:t>COLD WAR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33600" y="1524000"/>
            <a:ext cx="7696200" cy="5029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5400" dirty="0">
                <a:solidFill>
                  <a:srgbClr val="4C2C26"/>
                </a:solidFill>
              </a:rPr>
              <a:t>Soviets feared “Capitalist encirclement”</a:t>
            </a:r>
          </a:p>
          <a:p>
            <a:pPr marL="0" indent="0" algn="ctr">
              <a:buNone/>
              <a:defRPr/>
            </a:pPr>
            <a:endParaRPr lang="en-US" sz="5400" dirty="0">
              <a:solidFill>
                <a:srgbClr val="4C2C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Soviets concluded that the US would not defend South Korea.</a:t>
            </a:r>
          </a:p>
          <a:p>
            <a:endParaRPr lang="en-US" dirty="0"/>
          </a:p>
          <a:p>
            <a:r>
              <a:rPr lang="en-US" dirty="0" smtClean="0"/>
              <a:t>Soviet Union began to back North Korea with tanks, planes, money, and weapons.</a:t>
            </a:r>
          </a:p>
          <a:p>
            <a:endParaRPr lang="en-US" dirty="0"/>
          </a:p>
          <a:p>
            <a:r>
              <a:rPr lang="en-US" dirty="0" smtClean="0"/>
              <a:t>June 25, 1950, North Korean troops crossed the 38</a:t>
            </a:r>
            <a:r>
              <a:rPr lang="en-US" baseline="30000" dirty="0" smtClean="0"/>
              <a:t>th</a:t>
            </a:r>
            <a:r>
              <a:rPr lang="en-US" dirty="0" smtClean="0"/>
              <a:t> Parallel.</a:t>
            </a:r>
          </a:p>
          <a:p>
            <a:endParaRPr lang="en-US" dirty="0"/>
          </a:p>
          <a:p>
            <a:r>
              <a:rPr lang="en-US" dirty="0" smtClean="0"/>
              <a:t>North Korea quickly advanced deep into South Korea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45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South Korea called on the UN for help.</a:t>
            </a:r>
          </a:p>
          <a:p>
            <a:r>
              <a:rPr lang="en-US" dirty="0" smtClean="0"/>
              <a:t>The Soviet Union was protesting the UN over the Chinese Nationalist being on Taiwan and were unable to veto the UN’s plan for military action.</a:t>
            </a:r>
          </a:p>
          <a:p>
            <a:r>
              <a:rPr lang="en-US" dirty="0" smtClean="0"/>
              <a:t>June 27, President Truman ordered troops from Japan to South Korea.</a:t>
            </a:r>
          </a:p>
          <a:p>
            <a:endParaRPr lang="en-US" dirty="0"/>
          </a:p>
        </p:txBody>
      </p:sp>
      <p:pic>
        <p:nvPicPr>
          <p:cNvPr id="7" name="Picture 7" descr="coldwar_maps_wh_se_p0988b.jpg"/>
          <p:cNvPicPr>
            <a:picLocks noChangeAspect="1"/>
          </p:cNvPicPr>
          <p:nvPr/>
        </p:nvPicPr>
        <p:blipFill rotWithShape="1">
          <a:blip r:embed="rId2" cstate="print"/>
          <a:srcRect l="-1" r="55101"/>
          <a:stretch/>
        </p:blipFill>
        <p:spPr bwMode="auto">
          <a:xfrm>
            <a:off x="1442232" y="390883"/>
            <a:ext cx="3973535" cy="603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6803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16 nationals sent 52,000 troops to aid South Korea</a:t>
            </a:r>
          </a:p>
          <a:p>
            <a:r>
              <a:rPr lang="en-US" dirty="0" smtClean="0"/>
              <a:t>90% were American</a:t>
            </a:r>
          </a:p>
          <a:p>
            <a:r>
              <a:rPr lang="en-US" dirty="0" smtClean="0"/>
              <a:t>590,000 South Korean troops.</a:t>
            </a:r>
          </a:p>
          <a:p>
            <a:endParaRPr lang="en-US" dirty="0"/>
          </a:p>
          <a:p>
            <a:r>
              <a:rPr lang="en-US" dirty="0" smtClean="0"/>
              <a:t>All trooped were under the command of Douglas MacArthur </a:t>
            </a:r>
            <a:endParaRPr lang="en-US" dirty="0"/>
          </a:p>
        </p:txBody>
      </p:sp>
      <p:pic>
        <p:nvPicPr>
          <p:cNvPr id="5" name="Picture 11" descr="32333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05050"/>
            <a:ext cx="4876800" cy="3833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58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North Korea quickly captured Seoul (Capital) and forced the UN troops back to Pusan.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 descr="coldwar_maps_wh_se_p0988b.jpg"/>
          <p:cNvPicPr>
            <a:picLocks noChangeAspect="1"/>
          </p:cNvPicPr>
          <p:nvPr/>
        </p:nvPicPr>
        <p:blipFill rotWithShape="1">
          <a:blip r:embed="rId2" cstate="print"/>
          <a:srcRect l="-1" r="55101"/>
          <a:stretch/>
        </p:blipFill>
        <p:spPr bwMode="auto">
          <a:xfrm>
            <a:off x="6172200" y="138988"/>
            <a:ext cx="3973535" cy="603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336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MacArthur launched a counterattack behind enemy lines at Inchon.</a:t>
            </a:r>
          </a:p>
          <a:p>
            <a:r>
              <a:rPr lang="en-US" dirty="0" smtClean="0"/>
              <a:t>Other troops moved north from Pusan.</a:t>
            </a:r>
          </a:p>
          <a:p>
            <a:endParaRPr lang="en-US" dirty="0"/>
          </a:p>
          <a:p>
            <a:r>
              <a:rPr lang="en-US" dirty="0" smtClean="0"/>
              <a:t>The massive counterattack forced about half of North Korean’s troops to surrendered and the rest fled back across the 38</a:t>
            </a:r>
            <a:r>
              <a:rPr lang="en-US" baseline="30000" dirty="0" smtClean="0"/>
              <a:t>th</a:t>
            </a:r>
            <a:r>
              <a:rPr lang="en-US" dirty="0" smtClean="0"/>
              <a:t> parallel towards the Chinese border.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5" name="Picture 7" descr="coldwar_maps_wh_se_p0989a.jpg"/>
          <p:cNvPicPr>
            <a:picLocks noChangeAspect="1"/>
          </p:cNvPicPr>
          <p:nvPr/>
        </p:nvPicPr>
        <p:blipFill rotWithShape="1">
          <a:blip r:embed="rId2" cstate="print"/>
          <a:srcRect r="54412"/>
          <a:stretch/>
        </p:blipFill>
        <p:spPr bwMode="auto">
          <a:xfrm>
            <a:off x="6658707" y="882650"/>
            <a:ext cx="3540369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6215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November 1950, 300,000 Chinese troops crossed the border and drove the UN forces back.</a:t>
            </a:r>
          </a:p>
          <a:p>
            <a:r>
              <a:rPr lang="en-US" dirty="0" smtClean="0"/>
              <a:t>Chinese 10 to 1 advantage.</a:t>
            </a:r>
          </a:p>
          <a:p>
            <a:r>
              <a:rPr lang="en-US" dirty="0" smtClean="0"/>
              <a:t>Chinese captured Seoul.</a:t>
            </a:r>
          </a:p>
          <a:p>
            <a:r>
              <a:rPr lang="en-US" dirty="0" smtClean="0"/>
              <a:t>War turned into a 2 year standoff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 descr="coldwar_maps_wh_se_p0989b.jpg"/>
          <p:cNvPicPr>
            <a:picLocks noChangeAspect="1"/>
          </p:cNvPicPr>
          <p:nvPr/>
        </p:nvPicPr>
        <p:blipFill rotWithShape="1">
          <a:blip r:embed="rId2" cstate="print"/>
          <a:srcRect r="55373"/>
          <a:stretch/>
        </p:blipFill>
        <p:spPr bwMode="auto">
          <a:xfrm>
            <a:off x="6843932" y="996462"/>
            <a:ext cx="35380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712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1951 MacArthur called for an invasion of China. </a:t>
            </a:r>
          </a:p>
          <a:p>
            <a:r>
              <a:rPr lang="en-US" dirty="0" smtClean="0"/>
              <a:t>Nuke major Chinese cities</a:t>
            </a:r>
          </a:p>
          <a:p>
            <a:r>
              <a:rPr lang="en-US" dirty="0" smtClean="0"/>
              <a:t>China and Soviet Union had a mutual-assistance pack with China.</a:t>
            </a:r>
          </a:p>
          <a:p>
            <a:r>
              <a:rPr lang="en-US" dirty="0" smtClean="0"/>
              <a:t>World War III?</a:t>
            </a:r>
          </a:p>
          <a:p>
            <a:r>
              <a:rPr lang="en-US" dirty="0" smtClean="0"/>
              <a:t>Instead of attacking China, UN forces battled to reclaim Seoul.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 descr="coldwar_maps_wh_se_p0989c.jpg"/>
          <p:cNvPicPr>
            <a:picLocks noChangeAspect="1"/>
          </p:cNvPicPr>
          <p:nvPr/>
        </p:nvPicPr>
        <p:blipFill rotWithShape="1">
          <a:blip r:embed="rId2" cstate="print"/>
          <a:srcRect r="56760"/>
          <a:stretch/>
        </p:blipFill>
        <p:spPr bwMode="auto">
          <a:xfrm>
            <a:off x="6761871" y="882650"/>
            <a:ext cx="3579055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37338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MacArthur still wanted to invade China.</a:t>
            </a:r>
          </a:p>
          <a:p>
            <a:r>
              <a:rPr lang="en-US" dirty="0" smtClean="0"/>
              <a:t>He went to the papers and Republicans to gain support.</a:t>
            </a:r>
          </a:p>
          <a:p>
            <a:r>
              <a:rPr lang="en-US" dirty="0" smtClean="0"/>
              <a:t>A fed up Truman finally fired MacArthur.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.rarenewspapers.com/ebayimgs/8.d.2007/image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82651"/>
            <a:ext cx="60960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341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June 23, 1951 the Soviet Union suggested a cease fire.</a:t>
            </a:r>
          </a:p>
          <a:p>
            <a:r>
              <a:rPr lang="en-US" dirty="0" smtClean="0"/>
              <a:t>July 1951 the two sides reached an agreement:</a:t>
            </a:r>
          </a:p>
          <a:p>
            <a:pPr lvl="1"/>
            <a:r>
              <a:rPr lang="en-US" dirty="0" smtClean="0"/>
              <a:t>The location of the cease-fire at the existing battle line  </a:t>
            </a:r>
          </a:p>
          <a:p>
            <a:pPr lvl="1"/>
            <a:r>
              <a:rPr lang="en-US" dirty="0" smtClean="0"/>
              <a:t>the establishment of a demilitarized zone</a:t>
            </a:r>
          </a:p>
          <a:p>
            <a:r>
              <a:rPr lang="en-US" dirty="0" smtClean="0"/>
              <a:t>July 1953 an armistice was officially signed.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War was  stalemate</a:t>
            </a:r>
          </a:p>
          <a:p>
            <a:r>
              <a:rPr lang="en-US" dirty="0" smtClean="0"/>
              <a:t>Communism was contained </a:t>
            </a:r>
          </a:p>
          <a:p>
            <a:r>
              <a:rPr lang="en-US" dirty="0" smtClean="0"/>
              <a:t>No atomic weapons were used</a:t>
            </a:r>
          </a:p>
          <a:p>
            <a:r>
              <a:rPr lang="en-US" dirty="0" smtClean="0"/>
              <a:t>54,000 American died</a:t>
            </a:r>
          </a:p>
          <a:p>
            <a:r>
              <a:rPr lang="en-US" dirty="0" smtClean="0"/>
              <a:t>67 billion dollars</a:t>
            </a:r>
          </a:p>
          <a:p>
            <a:r>
              <a:rPr lang="en-US" dirty="0" smtClean="0"/>
              <a:t>Democratic lost election in 1952 (IKE)</a:t>
            </a:r>
          </a:p>
          <a:p>
            <a:r>
              <a:rPr lang="en-US" dirty="0" smtClean="0"/>
              <a:t>Fear of communism </a:t>
            </a:r>
            <a:r>
              <a:rPr lang="en-US" smtClean="0"/>
              <a:t>grows in the 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350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90800" y="533401"/>
            <a:ext cx="6477000" cy="906463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sz="5700">
                <a:solidFill>
                  <a:srgbClr val="4C2C26"/>
                </a:solidFill>
              </a:rPr>
              <a:t>COLD WAR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33600" y="1524000"/>
            <a:ext cx="7696200" cy="5029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5400" dirty="0">
                <a:solidFill>
                  <a:srgbClr val="4C2C26"/>
                </a:solidFill>
              </a:rPr>
              <a:t>Climate of mutual distrust</a:t>
            </a:r>
          </a:p>
        </p:txBody>
      </p:sp>
    </p:spTree>
    <p:extLst>
      <p:ext uri="{BB962C8B-B14F-4D97-AF65-F5344CB8AC3E}">
        <p14:creationId xmlns:p14="http://schemas.microsoft.com/office/powerpoint/2010/main" val="4542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 nations met in San Francisco in April of 1945 and established a new peacekeeping body.</a:t>
            </a:r>
          </a:p>
          <a:p>
            <a:endParaRPr lang="en-US" dirty="0"/>
          </a:p>
          <a:p>
            <a:r>
              <a:rPr lang="en-US" dirty="0" smtClean="0"/>
              <a:t>UN Today- Security Council (15 members, 5 permanent, 10 non-permanent) China, France, Russia, UK, and US</a:t>
            </a:r>
          </a:p>
          <a:p>
            <a:endParaRPr lang="en-US" dirty="0"/>
          </a:p>
          <a:p>
            <a:r>
              <a:rPr lang="en-US" dirty="0" smtClean="0"/>
              <a:t>Everyone else General Assembly, 193 Countries </a:t>
            </a:r>
          </a:p>
          <a:p>
            <a:r>
              <a:rPr lang="en-US" dirty="0" smtClean="0"/>
              <a:t>Based in NYC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Potsdam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Big Three</a:t>
            </a:r>
          </a:p>
          <a:p>
            <a:pPr lvl="1"/>
            <a:r>
              <a:rPr lang="en-US" dirty="0" smtClean="0"/>
              <a:t>Soviet Union- Stalin</a:t>
            </a:r>
          </a:p>
          <a:p>
            <a:pPr lvl="1"/>
            <a:r>
              <a:rPr lang="en-US" dirty="0" smtClean="0"/>
              <a:t>US- Truman</a:t>
            </a:r>
          </a:p>
          <a:p>
            <a:pPr lvl="1"/>
            <a:r>
              <a:rPr lang="en-US" dirty="0" smtClean="0"/>
              <a:t>UK- Attlee (Churchill’s party lost)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At Yalta, Stalin promised free elections in Poland</a:t>
            </a:r>
          </a:p>
          <a:p>
            <a:r>
              <a:rPr lang="en-US" dirty="0" smtClean="0"/>
              <a:t>At Potsdam, Stalin refused to allow free elections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59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Potsdam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Germany divided into four zones (Soviet, France, US, GB)</a:t>
            </a:r>
          </a:p>
          <a:p>
            <a:r>
              <a:rPr lang="en-US" dirty="0" smtClean="0"/>
              <a:t>Only take reparations from your own zone</a:t>
            </a:r>
          </a:p>
          <a:p>
            <a:r>
              <a:rPr lang="en-US" dirty="0" smtClean="0"/>
              <a:t>US wanted to spread Democracy, free trade and sell to European markets.</a:t>
            </a:r>
          </a:p>
          <a:p>
            <a:endParaRPr lang="en-US" dirty="0"/>
          </a:p>
          <a:p>
            <a:r>
              <a:rPr lang="en-US" dirty="0" smtClean="0"/>
              <a:t>Soviet Union suffered heavy losses during WWII. 20 million soldiers and civilians.</a:t>
            </a:r>
          </a:p>
          <a:p>
            <a:r>
              <a:rPr lang="en-US" dirty="0" smtClean="0"/>
              <a:t>Soviet Union felt justified in claiming Eastern Europe.</a:t>
            </a:r>
          </a:p>
          <a:p>
            <a:r>
              <a:rPr lang="en-US" dirty="0" smtClean="0"/>
              <a:t>Stalin did not remove troops from Eastern Europe and he instilled communist governments in Albania, Bulgaria, Czechoslovakia, Hungary, Romania, and Poland.  These countries were known as satellite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h25_maps_us_sep0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7286" y="640997"/>
            <a:ext cx="7038996" cy="537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7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8370</TotalTime>
  <Words>1472</Words>
  <Application>Microsoft Office PowerPoint</Application>
  <PresentationFormat>Widescreen</PresentationFormat>
  <Paragraphs>242</Paragraphs>
  <Slides>48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Tahoma</vt:lpstr>
      <vt:lpstr>Verdana</vt:lpstr>
      <vt:lpstr>Wingdings</vt:lpstr>
      <vt:lpstr>Office Theme</vt:lpstr>
      <vt:lpstr>Cold War Conflicts </vt:lpstr>
      <vt:lpstr>Origins of the Cold War</vt:lpstr>
      <vt:lpstr>COLD WAR</vt:lpstr>
      <vt:lpstr>COLD WAR</vt:lpstr>
      <vt:lpstr>COLD WAR</vt:lpstr>
      <vt:lpstr>The United Nations</vt:lpstr>
      <vt:lpstr>Potsdam</vt:lpstr>
      <vt:lpstr>Potsdam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Containment</vt:lpstr>
      <vt:lpstr>PowerPoint Presentation</vt:lpstr>
      <vt:lpstr>Containment</vt:lpstr>
      <vt:lpstr>PowerPoint Presentation</vt:lpstr>
      <vt:lpstr>PowerPoint Presentation</vt:lpstr>
      <vt:lpstr>COLD WAR</vt:lpstr>
      <vt:lpstr>PowerPoint Presentation</vt:lpstr>
      <vt:lpstr>PowerPoint Presentation</vt:lpstr>
      <vt:lpstr>PowerPoint Presentation</vt:lpstr>
      <vt:lpstr>Struggle over Germany</vt:lpstr>
      <vt:lpstr>Berlin Airlift</vt:lpstr>
      <vt:lpstr>PowerPoint Presentation</vt:lpstr>
      <vt:lpstr>PowerPoint Presentation</vt:lpstr>
      <vt:lpstr>NATO </vt:lpstr>
      <vt:lpstr>PowerPoint Presentation</vt:lpstr>
      <vt:lpstr>PowerPoint Presentation</vt:lpstr>
      <vt:lpstr>The Cold War Heats Up</vt:lpstr>
      <vt:lpstr>PowerPoint Presentation</vt:lpstr>
      <vt:lpstr>PowerPoint Presentation</vt:lpstr>
      <vt:lpstr>PowerPoint Presentation</vt:lpstr>
      <vt:lpstr>PowerPoint Presentation</vt:lpstr>
      <vt:lpstr>The Korean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Methacton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 Conflicts</dc:title>
  <dc:creator>Lyczkowski, Nicholas</dc:creator>
  <cp:lastModifiedBy>Eckman, Matthew</cp:lastModifiedBy>
  <cp:revision>19</cp:revision>
  <dcterms:created xsi:type="dcterms:W3CDTF">2015-01-23T19:23:30Z</dcterms:created>
  <dcterms:modified xsi:type="dcterms:W3CDTF">2015-06-02T12:28:47Z</dcterms:modified>
</cp:coreProperties>
</file>